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025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821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999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491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735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731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220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86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73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74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1C1A8-2C59-4CCA-9B9C-1DE925BF6A6E}" type="datetimeFigureOut">
              <a:rPr lang="es-AR" smtClean="0"/>
              <a:t>27/02/2020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F7B7-C638-43FA-8997-F8A1C26924C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631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944216"/>
          </a:xfrm>
        </p:spPr>
        <p:txBody>
          <a:bodyPr>
            <a:normAutofit/>
          </a:bodyPr>
          <a:lstStyle/>
          <a:p>
            <a:r>
              <a:rPr lang="es-CL" sz="3600" dirty="0" smtClean="0"/>
              <a:t>Dificultades gramaticales en la adquisición del español : datos a partir del TEL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3968" y="5445224"/>
            <a:ext cx="4104456" cy="769640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CIIPME</a:t>
            </a:r>
          </a:p>
          <a:p>
            <a:r>
              <a:rPr lang="es-CL" dirty="0" smtClean="0"/>
              <a:t>Buenos Aires, </a:t>
            </a:r>
            <a:r>
              <a:rPr lang="es-CL" smtClean="0"/>
              <a:t>ateneo </a:t>
            </a:r>
            <a:r>
              <a:rPr lang="es-CL" smtClean="0"/>
              <a:t>19/02/2020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419872" y="3645024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Nina Crespo Allende</a:t>
            </a:r>
          </a:p>
          <a:p>
            <a:r>
              <a:rPr lang="es-CL" sz="2000" b="1" dirty="0" smtClean="0"/>
              <a:t>Pontificia Universidad Católica de Valparaíso</a:t>
            </a:r>
          </a:p>
          <a:p>
            <a:r>
              <a:rPr lang="es-CL" sz="2000" b="1" dirty="0" smtClean="0"/>
              <a:t>Proyecto FONDECYT 1160653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8785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Trastorno específico del </a:t>
            </a:r>
            <a:r>
              <a:rPr lang="es-CL" dirty="0" smtClean="0"/>
              <a:t>lenguaje (</a:t>
            </a:r>
            <a:r>
              <a:rPr lang="es-CL" dirty="0"/>
              <a:t>L</a:t>
            </a:r>
            <a:r>
              <a:rPr lang="es-CL" dirty="0" smtClean="0"/>
              <a:t>eonard , 2014)</a:t>
            </a:r>
            <a:endParaRPr lang="es-CL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L" dirty="0" smtClean="0"/>
              <a:t>-Niños </a:t>
            </a:r>
            <a:r>
              <a:rPr lang="es-CL" dirty="0"/>
              <a:t>con </a:t>
            </a:r>
            <a:r>
              <a:rPr lang="es-CL" dirty="0">
                <a:solidFill>
                  <a:srgbClr val="0070C0"/>
                </a:solidFill>
              </a:rPr>
              <a:t>déficits significativos </a:t>
            </a:r>
            <a:r>
              <a:rPr lang="es-CL" dirty="0"/>
              <a:t>en su capacidad de </a:t>
            </a:r>
            <a:r>
              <a:rPr lang="es-CL" dirty="0" smtClean="0"/>
              <a:t>adquirir primera lengua. 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-Las </a:t>
            </a:r>
            <a:r>
              <a:rPr lang="es-CL" dirty="0">
                <a:solidFill>
                  <a:srgbClr val="0070C0"/>
                </a:solidFill>
              </a:rPr>
              <a:t>dificultades de </a:t>
            </a:r>
            <a:r>
              <a:rPr lang="es-CL" dirty="0" smtClean="0">
                <a:solidFill>
                  <a:srgbClr val="0070C0"/>
                </a:solidFill>
              </a:rPr>
              <a:t>lenguaje </a:t>
            </a:r>
            <a:r>
              <a:rPr lang="es-CL" dirty="0">
                <a:solidFill>
                  <a:srgbClr val="0070C0"/>
                </a:solidFill>
              </a:rPr>
              <a:t>no se acompañan de déficits</a:t>
            </a:r>
            <a:r>
              <a:rPr lang="es-CL" dirty="0">
                <a:solidFill>
                  <a:srgbClr val="FFFF00"/>
                </a:solidFill>
              </a:rPr>
              <a:t> </a:t>
            </a:r>
            <a:r>
              <a:rPr lang="es-CL" dirty="0"/>
              <a:t>en otras </a:t>
            </a:r>
            <a:r>
              <a:rPr lang="es-CL" dirty="0" smtClean="0"/>
              <a:t>áreas suficiente </a:t>
            </a:r>
            <a:r>
              <a:rPr lang="es-CL" dirty="0"/>
              <a:t>para garantizar una etiqueta de diagnóstico </a:t>
            </a:r>
            <a:r>
              <a:rPr lang="es-CL" dirty="0" smtClean="0"/>
              <a:t>alternativa:  </a:t>
            </a:r>
            <a:r>
              <a:rPr lang="es-CL" dirty="0"/>
              <a:t>audición normal, </a:t>
            </a:r>
            <a:r>
              <a:rPr lang="es-CL" dirty="0" smtClean="0"/>
              <a:t> </a:t>
            </a:r>
            <a:r>
              <a:rPr lang="es-CL" dirty="0"/>
              <a:t>puntajes apropiados para su edad en pruebas de inteligencia no verbal, no </a:t>
            </a:r>
            <a:r>
              <a:rPr lang="es-CL" dirty="0" smtClean="0"/>
              <a:t>hay evidencia </a:t>
            </a:r>
            <a:r>
              <a:rPr lang="es-CL" dirty="0"/>
              <a:t>de daño o enfermedad </a:t>
            </a:r>
            <a:r>
              <a:rPr lang="es-CL" dirty="0" smtClean="0"/>
              <a:t>neurológica </a:t>
            </a:r>
            <a:r>
              <a:rPr lang="es-CL" dirty="0"/>
              <a:t>y </a:t>
            </a:r>
            <a:r>
              <a:rPr lang="es-CL" dirty="0" smtClean="0"/>
              <a:t>los </a:t>
            </a:r>
            <a:r>
              <a:rPr lang="es-CL" dirty="0"/>
              <a:t>síntomas </a:t>
            </a:r>
            <a:r>
              <a:rPr lang="es-CL" dirty="0" smtClean="0"/>
              <a:t>no corresponden  el espectro </a:t>
            </a:r>
            <a:r>
              <a:rPr lang="es-CL" dirty="0"/>
              <a:t>autista</a:t>
            </a:r>
            <a:r>
              <a:rPr lang="es-CL" dirty="0" smtClean="0"/>
              <a:t>.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 - Muestran </a:t>
            </a:r>
            <a:r>
              <a:rPr lang="es-CL" dirty="0" smtClean="0">
                <a:solidFill>
                  <a:srgbClr val="0070C0"/>
                </a:solidFill>
              </a:rPr>
              <a:t>debilidades sutiles</a:t>
            </a:r>
            <a:r>
              <a:rPr lang="es-CL" dirty="0" smtClean="0">
                <a:solidFill>
                  <a:srgbClr val="FFFF00"/>
                </a:solidFill>
              </a:rPr>
              <a:t> </a:t>
            </a:r>
            <a:r>
              <a:rPr lang="es-CL" dirty="0" smtClean="0"/>
              <a:t>(subclínicas) </a:t>
            </a:r>
            <a:r>
              <a:rPr lang="es-CL" dirty="0"/>
              <a:t>en desarrollo motor, memoria de trabajo no lingüística y velocidad de </a:t>
            </a:r>
            <a:r>
              <a:rPr lang="es-CL" dirty="0" smtClean="0"/>
              <a:t>procesamiento.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35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128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Dificultades gramaticales en la adquisición del español : datos a partir del TEL</vt:lpstr>
      <vt:lpstr>Trastorno específico del lenguaje (Leonard , 2014)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Dificultades gramaticales en la adquisición del español : datos a partir del TEL</dc:title>
  <dc:creator>María Luisa Silva</dc:creator>
  <cp:lastModifiedBy>María Luisa Silva</cp:lastModifiedBy>
  <cp:revision>3</cp:revision>
  <dcterms:created xsi:type="dcterms:W3CDTF">2020-02-27T21:23:07Z</dcterms:created>
  <dcterms:modified xsi:type="dcterms:W3CDTF">2020-02-27T22:14:04Z</dcterms:modified>
</cp:coreProperties>
</file>